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510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11" r:id="rId39"/>
    <p:sldId id="508" r:id="rId40"/>
    <p:sldId id="50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 autoAdjust="0"/>
  </p:normalViewPr>
  <p:slideViewPr>
    <p:cSldViewPr>
      <p:cViewPr varScale="1">
        <p:scale>
          <a:sx n="92" d="100"/>
          <a:sy n="92" d="100"/>
        </p:scale>
        <p:origin x="25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7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2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6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7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7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2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77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5ast78ax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woodruff.us/shfbdocs/" TargetMode="External"/><Relationship Id="rId2" Type="http://schemas.openxmlformats.org/officeDocument/2006/relationships/hyperlink" Target="https://github.com/EWSoftware/SHFB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9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28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0.png"/><Relationship Id="rId2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762000"/>
            <a:ext cx="9372601" cy="1171552"/>
          </a:xfrm>
        </p:spPr>
        <p:txBody>
          <a:bodyPr>
            <a:normAutofit/>
          </a:bodyPr>
          <a:lstStyle/>
          <a:p>
            <a:r>
              <a:rPr lang="en-US" sz="4800" dirty="0"/>
              <a:t>Code </a:t>
            </a:r>
            <a:r>
              <a:rPr lang="en-US" sz="4800" dirty="0" smtClean="0"/>
              <a:t>Documentation and Comments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133600"/>
            <a:ext cx="7777696" cy="1260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Comments in the Program and</a:t>
            </a:r>
            <a:br>
              <a:rPr lang="en-US" sz="3600" dirty="0" smtClean="0"/>
            </a:br>
            <a:r>
              <a:rPr lang="en-US" sz="3600" dirty="0" smtClean="0"/>
              <a:t>Self-Documenting 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2" descr="http://www.vuidesign.net/wp-content/images/documentation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0234" y="3658194"/>
            <a:ext cx="4410391" cy="2420681"/>
          </a:xfrm>
          <a:prstGeom prst="roundRect">
            <a:avLst>
              <a:gd name="adj" fmla="val 33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531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Bad Programming Style – Example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1"/>
            <a:ext cx="10766795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meetsCriteria[i]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2; i &lt;= num / 2;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 = i + i;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&lt;= 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meetsCriteria[j]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j = j + i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(meetsCriteria[i])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Console.WriteLine(i +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meets criteria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36248" y="2541968"/>
            <a:ext cx="4235749" cy="896699"/>
          </a:xfrm>
          <a:prstGeom prst="wedgeRoundRectCallout">
            <a:avLst>
              <a:gd name="adj1" fmla="val -63693"/>
              <a:gd name="adj2" fmla="val 3112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Uninformative variable names. Crude layout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1997" y="11430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9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Programming Style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1229294"/>
            <a:ext cx="11173090" cy="5161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isPrime[primeCandidate] = true;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factor = 2; factor &lt; (num / 2); factor++)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factorableNumber = factor + factor;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(factorableNumber &lt;= num)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isPrime[factorableNumber]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factorableNumber = factorableNumber + factor;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(isPrime[primeCandidate])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Console.WriteLine(primeCandidate +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prime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1349829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Code that relies 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programming style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 carry major part of the information intended for the documentation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undamental principles of self-documenting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615904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best documentation is the code itself.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5681249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 not document bad code, rewrite it!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1015" y="4415816"/>
            <a:ext cx="10665222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Make the code self-explainable and self-documenting, easy to read and understand.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7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</a:t>
            </a:r>
            <a:r>
              <a:rPr lang="en-US" dirty="0" smtClean="0"/>
              <a:t>class' </a:t>
            </a:r>
            <a:r>
              <a:rPr lang="en-US" dirty="0" smtClean="0"/>
              <a:t>interface present a consistent abstraction?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</a:t>
            </a:r>
            <a:r>
              <a:rPr lang="en-US" dirty="0" smtClean="0"/>
              <a:t>class' </a:t>
            </a:r>
            <a:r>
              <a:rPr lang="en-US" dirty="0" smtClean="0"/>
              <a:t>interface make obvious how the class </a:t>
            </a:r>
            <a:br>
              <a:rPr lang="en-US" dirty="0" smtClean="0"/>
            </a:br>
            <a:r>
              <a:rPr lang="en-US" dirty="0" smtClean="0"/>
              <a:t>should be used?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class well named? Does its name describe its purpose?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you treat the class as a black box?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you reuse code (instead of repeating)?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name describe exactly what the method does?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perform one well-defined task with minimal dependencies?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type names descriptive enough to help document data declarations?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variables used for a single purpose? Is this purpose</a:t>
            </a:r>
            <a:br>
              <a:rPr lang="en-US" dirty="0" smtClean="0"/>
            </a:br>
            <a:r>
              <a:rPr lang="en-US" dirty="0" smtClean="0"/>
              <a:t>well-defined?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naming conventions distinguish among type names, enumerated types, </a:t>
            </a:r>
            <a:r>
              <a:rPr lang="en-US" dirty="0" smtClean="0"/>
              <a:t>named </a:t>
            </a:r>
            <a:r>
              <a:rPr lang="en-US" dirty="0" smtClean="0"/>
              <a:t>constants, local variables, class </a:t>
            </a:r>
            <a:r>
              <a:rPr lang="en-US" dirty="0" smtClean="0"/>
              <a:t>variables </a:t>
            </a:r>
            <a:r>
              <a:rPr lang="en-US" dirty="0" smtClean="0"/>
              <a:t>and global variables?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data types simple so that they minimize complexity?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related statements grouped together?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30863" y="965226"/>
            <a:ext cx="4725750" cy="2641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134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To Comment or Not to Comment?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9898" y="5105400"/>
            <a:ext cx="8329030" cy="1365365"/>
          </a:xfrm>
        </p:spPr>
        <p:txBody>
          <a:bodyPr/>
          <a:lstStyle/>
          <a:p>
            <a:r>
              <a:rPr lang="en-US" dirty="0" smtClean="0"/>
              <a:t>"Everything </a:t>
            </a:r>
            <a:r>
              <a:rPr lang="en-US" dirty="0"/>
              <a:t>the </a:t>
            </a:r>
            <a:r>
              <a:rPr lang="en-US" dirty="0" smtClean="0"/>
              <a:t>Compiler</a:t>
            </a:r>
            <a:br>
              <a:rPr lang="en-US" dirty="0" smtClean="0"/>
            </a:br>
            <a:r>
              <a:rPr lang="en-US" dirty="0" smtClean="0"/>
              <a:t>Needs to Know is </a:t>
            </a:r>
            <a:r>
              <a:rPr lang="en-US" dirty="0"/>
              <a:t>in the </a:t>
            </a:r>
            <a:r>
              <a:rPr lang="en-US" dirty="0" smtClean="0"/>
              <a:t>Code</a:t>
            </a:r>
            <a:r>
              <a:rPr lang="en-US" dirty="0" smtClean="0"/>
              <a:t>!"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Effective comments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the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explain it at a higher level and reveal non-obvious details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best software documentation is the source code itself – keep it clean and readable!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code </a:t>
            </a:r>
            <a:r>
              <a:rPr lang="en-US" dirty="0" smtClean="0"/>
              <a:t>is self-explainable and does not need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design, small well-named methods, strong cohesion and loose coupling, simple logic, good variable names, good formatting, …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3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Misleading comments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 – Mistakes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2093416"/>
            <a:ext cx="1076679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out the sums 1..n for all n from 1 to num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 = 0;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 i &lt; num; i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current + previous;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previous = current;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current = sum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72098" y="2626816"/>
            <a:ext cx="3836682" cy="896699"/>
          </a:xfrm>
          <a:prstGeom prst="wedgeRoundRectCallout">
            <a:avLst>
              <a:gd name="adj1" fmla="val -62926"/>
              <a:gd name="adj2" fmla="val 3387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problem does this algorithm solve?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727073" y="5272197"/>
            <a:ext cx="4215302" cy="896699"/>
          </a:xfrm>
          <a:prstGeom prst="wedgeRoundRectCallout">
            <a:avLst>
              <a:gd name="adj1" fmla="val -41953"/>
              <a:gd name="adj2" fmla="val -8278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you guess that sum is equal to the i</a:t>
            </a:r>
            <a:r>
              <a:rPr lang="en-US" sz="2200" b="1" baseline="300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Fibonacci number?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2375" y="2169615"/>
            <a:ext cx="1333637" cy="13539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 repeating the code: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 Mistakes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1981200"/>
            <a:ext cx="1036050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set product to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"base"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=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loop from 2 to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"num"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 int i = 2; i &lt;= num; i++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multiply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"base"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"product"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product = product *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("Product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78133" y="2261901"/>
            <a:ext cx="2336191" cy="499428"/>
          </a:xfrm>
          <a:prstGeom prst="wedgeRoundRectCallout">
            <a:avLst>
              <a:gd name="adj1" fmla="val -86021"/>
              <a:gd name="adj2" fmla="val -593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Obviously…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34788" y="3176270"/>
            <a:ext cx="2998176" cy="499428"/>
          </a:xfrm>
          <a:prstGeom prst="wedgeRoundRectCallout">
            <a:avLst>
              <a:gd name="adj1" fmla="val -99749"/>
              <a:gd name="adj2" fmla="val -2479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You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don't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say…</a:t>
            </a:r>
          </a:p>
        </p:txBody>
      </p:sp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5710" y="2235178"/>
            <a:ext cx="1333637" cy="105230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2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Concept of Self-Documenting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Bad Comments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Good Programming Style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To Comment or Not </a:t>
            </a:r>
            <a:r>
              <a:rPr lang="en-US" dirty="0" smtClean="0"/>
              <a:t>to Comment</a:t>
            </a:r>
            <a:r>
              <a:rPr lang="en-US" dirty="0"/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Key Points </a:t>
            </a:r>
            <a:r>
              <a:rPr lang="en-US" dirty="0" smtClean="0"/>
              <a:t>of Commenting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Recommended </a:t>
            </a:r>
            <a:r>
              <a:rPr lang="en-US" dirty="0" smtClean="0"/>
              <a:t>Practices</a:t>
            </a:r>
            <a:endParaRPr lang="bg-BG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C# XML </a:t>
            </a:r>
            <a:r>
              <a:rPr lang="en-US" dirty="0" smtClean="0"/>
              <a:t>Documentation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 coding style: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sz="3600" dirty="0" smtClean="0"/>
              <a:t>Do not comment bad code, rewrite it!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</a:t>
            </a:r>
            <a:r>
              <a:rPr lang="en-US" dirty="0"/>
              <a:t> </a:t>
            </a:r>
            <a:r>
              <a:rPr lang="en-US" dirty="0" smtClean="0"/>
              <a:t>Mistakes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931075"/>
            <a:ext cx="10563648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compute the square root of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using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Newton-Raphson approximation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 = num / 2;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(Math.Abs(r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r))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Tolerance)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pt-BR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 = 0.5 *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);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r);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code, malicio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49" y="4335566"/>
            <a:ext cx="3066223" cy="23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4412" y="20574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commenting styles that </a:t>
            </a:r>
            <a:r>
              <a:rPr lang="en-US" dirty="0" smtClean="0"/>
              <a:t>don't </a:t>
            </a:r>
            <a:r>
              <a:rPr lang="en-US" dirty="0" smtClean="0"/>
              <a:t>break down or discourage modification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comments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unmaintainable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2471678"/>
            <a:ext cx="1076679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Variable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Meaning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--------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------- 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xPos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X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yPos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Y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zPos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..............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 coordinate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 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radius ............ The radius of the sphere where the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battle ship is located (in meters)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distance .......... The distance from the start position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(in meters)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5651" y="2819400"/>
            <a:ext cx="1256198" cy="123610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Comment the code intent, not implementation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1828800"/>
            <a:ext cx="10969943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char by char to find the command-word terminator ($)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done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maxLen = inputString.length;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(!done &amp;&amp; (i &lt; maxLen))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(inputString[i] ==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$')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done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2012" y="2124890"/>
            <a:ext cx="1552622" cy="15327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1"/>
            <a:ext cx="11804822" cy="5730879"/>
          </a:xfrm>
        </p:spPr>
        <p:txBody>
          <a:bodyPr>
            <a:normAutofit/>
          </a:bodyPr>
          <a:lstStyle/>
          <a:p>
            <a:r>
              <a:rPr lang="en-US" dirty="0" smtClean="0"/>
              <a:t>Focus your documentation efforts on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754465"/>
            <a:ext cx="1077378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Find the command-word terminator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terminatorFound = false;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maxCommandLength = inputString.Length;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testCharPosition = 0;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terminatorFound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testCharPosition &lt; maxCommandLength))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(inputString[testCharPosition] == CommandWordTerminator)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terminatorFound = true;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terminatorPosition = testCharPosition;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testCharPosition = testCharPosition + 1;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9590" y="4800600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2654" y="2057400"/>
            <a:ext cx="3886200" cy="499428"/>
          </a:xfrm>
          <a:prstGeom prst="wedgeRoundRectCallout">
            <a:avLst>
              <a:gd name="adj1" fmla="val -69689"/>
              <a:gd name="adj2" fmla="val -31543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Better code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  <a:sym typeface="Wingdings" panose="05000000000000000000" pitchFamily="2" charset="2"/>
              </a:rPr>
              <a:t> less comments</a:t>
            </a:r>
            <a:endParaRPr lang="en-US" sz="22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paragraph comments on the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en-US" dirty="0" smtClean="0"/>
              <a:t> </a:t>
            </a:r>
            <a:r>
              <a:rPr lang="en-US" dirty="0" smtClean="0"/>
              <a:t>rather than the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0">
              <a:spcBef>
                <a:spcPts val="30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 to prepare the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reader for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follows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abbreviations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972161"/>
            <a:ext cx="1056364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Establish a new account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(accountType == AccountType.NewAccount)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175294"/>
            <a:ext cx="1117309" cy="1025106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082405" y="4311180"/>
            <a:ext cx="3293832" cy="2075718"/>
            <a:chOff x="5811248" y="4419600"/>
            <a:chExt cx="2286000" cy="1661984"/>
          </a:xfrm>
        </p:grpSpPr>
        <p:pic>
          <p:nvPicPr>
            <p:cNvPr id="2050" name="Picture 2" descr="http://yoursocialmove.com/wp-content/uploads/2011/10/110117-acronyms1-e131965696347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248" y="4419600"/>
              <a:ext cx="2286000" cy="166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pprove, block, cancel, delete, reject icon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033" y="4953000"/>
              <a:ext cx="1070579" cy="1070578"/>
            </a:xfrm>
            <a:prstGeom prst="rect">
              <a:avLst/>
            </a:prstGeom>
            <a:noFill/>
            <a:effectLst>
              <a:outerShdw blurRad="101600" sx="102000" sy="102000" algn="ctr" rotWithShape="0">
                <a:srgbClr val="FF3300">
                  <a:alpha val="69804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01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 anything that gets around an error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an undocumented feature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 g</a:t>
            </a:r>
            <a:r>
              <a:rPr lang="en-US" dirty="0"/>
              <a:t>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// This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workaround for bug #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3712</a:t>
            </a:r>
          </a:p>
          <a:p>
            <a:r>
              <a:rPr lang="en-US" dirty="0">
                <a:cs typeface="Consolas" panose="020B0609020204030204" pitchFamily="49" charset="0"/>
              </a:rPr>
              <a:t>Justify violations of good programming </a:t>
            </a:r>
            <a:r>
              <a:rPr lang="en-US" dirty="0" smtClean="0">
                <a:cs typeface="Consolas" panose="020B0609020204030204" pitchFamily="49" charset="0"/>
              </a:rPr>
              <a:t>style</a:t>
            </a:r>
          </a:p>
          <a:p>
            <a:pPr lvl="0"/>
            <a:r>
              <a:rPr lang="en-US" sz="3600" dirty="0"/>
              <a:t>Use built-in features for </a:t>
            </a:r>
            <a:r>
              <a:rPr lang="en-US" sz="3600" dirty="0" smtClean="0"/>
              <a:t>commenting</a:t>
            </a:r>
          </a:p>
          <a:p>
            <a:pPr lvl="0"/>
            <a:r>
              <a:rPr lang="en-US" dirty="0" smtClean="0"/>
              <a:t>Don't </a:t>
            </a:r>
            <a:r>
              <a:rPr lang="en-US" dirty="0"/>
              <a:t>comment tricky code – rewrite </a:t>
            </a:r>
            <a:r>
              <a:rPr lang="en-US" dirty="0" smtClean="0"/>
              <a:t>it</a:t>
            </a:r>
          </a:p>
          <a:p>
            <a:pPr lvl="0"/>
            <a:r>
              <a:rPr lang="en-US" dirty="0" smtClean="0"/>
              <a:t>Write documentation using tools</a:t>
            </a:r>
          </a:p>
          <a:p>
            <a:pPr lvl="1"/>
            <a:r>
              <a:rPr lang="en-US" dirty="0" smtClean="0"/>
              <a:t>XML comments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7887" lvl="1" indent="0">
              <a:buNone/>
            </a:pPr>
            <a:endParaRPr lang="bg-BG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endParaRPr lang="en-US" b="1" i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Effective Comments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Describe </a:t>
            </a:r>
            <a:r>
              <a:rPr lang="en-US" sz="3600" dirty="0"/>
              <a:t>the design approach to the class</a:t>
            </a:r>
          </a:p>
          <a:p>
            <a:pPr lvl="0"/>
            <a:r>
              <a:rPr lang="en-US" sz="3600" dirty="0"/>
              <a:t>Describe limitations, usage assumptions, </a:t>
            </a:r>
            <a:r>
              <a:rPr lang="en-US" sz="3600" dirty="0" smtClean="0"/>
              <a:t>etc.</a:t>
            </a:r>
            <a:endParaRPr lang="en-US" sz="3600" dirty="0"/>
          </a:p>
          <a:p>
            <a:pPr lvl="0"/>
            <a:r>
              <a:rPr lang="en-US" sz="3600" dirty="0"/>
              <a:t>Comment the </a:t>
            </a:r>
            <a:r>
              <a:rPr lang="en-US" sz="3600" dirty="0" smtClean="0"/>
              <a:t>class </a:t>
            </a:r>
            <a:r>
              <a:rPr lang="en-US" sz="3600" dirty="0"/>
              <a:t>interface (public methods / properties / events / constructors)</a:t>
            </a:r>
          </a:p>
          <a:p>
            <a:pPr lvl="0"/>
            <a:r>
              <a:rPr lang="en-US" sz="3600" dirty="0" smtClean="0"/>
              <a:t>Don't </a:t>
            </a:r>
            <a:r>
              <a:rPr lang="en-US" sz="3600" dirty="0"/>
              <a:t>document implementation details in the class </a:t>
            </a:r>
            <a:r>
              <a:rPr lang="en-US" sz="3600" dirty="0" smtClean="0"/>
              <a:t>interface</a:t>
            </a:r>
          </a:p>
          <a:p>
            <a:r>
              <a:rPr lang="en-US" sz="3600" dirty="0"/>
              <a:t>Describe the purpose and contents of each file </a:t>
            </a:r>
          </a:p>
          <a:p>
            <a:r>
              <a:rPr lang="en-US" sz="3600" dirty="0"/>
              <a:t>Give the file a name related to its </a:t>
            </a:r>
            <a:r>
              <a:rPr lang="en-US" sz="3600" dirty="0" smtClean="0"/>
              <a:t>contents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Guidelines for Higher-Level Documentation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/>
          <a:lstStyle/>
          <a:p>
            <a:r>
              <a:rPr lang="en-US" sz="3600" dirty="0" smtClean="0"/>
              <a:t>"I don't </a:t>
            </a:r>
            <a:r>
              <a:rPr lang="en-US" sz="3600" dirty="0" smtClean="0"/>
              <a:t>have time to </a:t>
            </a:r>
            <a:r>
              <a:rPr lang="en-US" sz="3600" dirty="0"/>
              <a:t>write </a:t>
            </a:r>
            <a:r>
              <a:rPr lang="en-US" sz="3600" dirty="0" smtClean="0"/>
              <a:t>comments"</a:t>
            </a:r>
            <a:endParaRPr lang="en-US" sz="3600" dirty="0" smtClean="0"/>
          </a:p>
          <a:p>
            <a:pPr lvl="1"/>
            <a:r>
              <a:rPr lang="en-US" dirty="0" smtClean="0"/>
              <a:t>You will spend more time decrypting code later</a:t>
            </a:r>
          </a:p>
          <a:p>
            <a:r>
              <a:rPr lang="en-US" sz="3200" dirty="0" smtClean="0"/>
              <a:t>"</a:t>
            </a:r>
            <a:r>
              <a:rPr lang="en-US" dirty="0" smtClean="0"/>
              <a:t>I'll </a:t>
            </a:r>
            <a:r>
              <a:rPr lang="en-US" dirty="0" smtClean="0"/>
              <a:t>write comments </a:t>
            </a:r>
            <a:r>
              <a:rPr lang="en-US" dirty="0" smtClean="0"/>
              <a:t>later</a:t>
            </a:r>
            <a:r>
              <a:rPr lang="en-US" sz="3200" dirty="0" smtClean="0"/>
              <a:t>"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likely </a:t>
            </a:r>
            <a:r>
              <a:rPr lang="en-US" dirty="0" smtClean="0"/>
              <a:t>won't</a:t>
            </a:r>
            <a:endParaRPr lang="en-US" dirty="0" smtClean="0"/>
          </a:p>
          <a:p>
            <a:r>
              <a:rPr lang="en-US" dirty="0" smtClean="0"/>
              <a:t>"My </a:t>
            </a:r>
            <a:r>
              <a:rPr lang="en-US" dirty="0" smtClean="0"/>
              <a:t>code is self-documenting, it does not need </a:t>
            </a:r>
            <a:r>
              <a:rPr lang="en-US" dirty="0" smtClean="0"/>
              <a:t>comments"</a:t>
            </a:r>
            <a:endParaRPr lang="en-US" dirty="0"/>
          </a:p>
          <a:p>
            <a:pPr lvl="1"/>
            <a:r>
              <a:rPr lang="en-US" dirty="0" smtClean="0"/>
              <a:t>The code may need comments to explain some tricky parts, describe the structure and behavior of the application,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Documentation Excuses and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334000"/>
            <a:ext cx="11125200" cy="820600"/>
          </a:xfrm>
        </p:spPr>
        <p:txBody>
          <a:bodyPr/>
          <a:lstStyle/>
          <a:p>
            <a:r>
              <a:rPr lang="en-US" dirty="0"/>
              <a:t>C# XML </a:t>
            </a:r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3076" name="Picture 4" descr="http://blog.adminitrack.com/wp-content/uploads/docu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14" y="1066800"/>
            <a:ext cx="5827925" cy="380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2.bp.blogspot.com/-Qw82z0x2xVs/URYyPwh3YCI/AAAAAAAAAVc/HPdLVaoJ674/s1600/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219200"/>
            <a:ext cx="24395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C</a:t>
            </a:r>
            <a:r>
              <a:rPr lang="en-US" dirty="0"/>
              <a:t># you can </a:t>
            </a:r>
            <a:r>
              <a:rPr lang="en-US" dirty="0" smtClean="0"/>
              <a:t>document the code by XML </a:t>
            </a:r>
            <a:r>
              <a:rPr lang="en-US" dirty="0"/>
              <a:t>tags in special </a:t>
            </a:r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Directly in </a:t>
            </a:r>
            <a:r>
              <a:rPr lang="en-US" dirty="0"/>
              <a:t>the source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The XML doc comments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metadata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included in the compiled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Available as a separate XML file after code compilation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3352800"/>
            <a:ext cx="1056364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performs an important function.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&lt;/summary&gt;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MyClass { }</a:t>
            </a:r>
          </a:p>
        </p:txBody>
      </p:sp>
    </p:spTree>
    <p:extLst>
      <p:ext uri="{BB962C8B-B14F-4D97-AF65-F5344CB8AC3E}">
        <p14:creationId xmlns:p14="http://schemas.microsoft.com/office/powerpoint/2010/main" val="19782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478894" y="1219200"/>
            <a:ext cx="5180251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2" y="4724400"/>
            <a:ext cx="11430000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Comments and Code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2" y="5526368"/>
            <a:ext cx="9776672" cy="688256"/>
          </a:xfrm>
        </p:spPr>
        <p:txBody>
          <a:bodyPr/>
          <a:lstStyle/>
          <a:p>
            <a:r>
              <a:rPr lang="en-US" dirty="0" smtClean="0"/>
              <a:t>The Concept of Self-Documenting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&lt;summary&gt;</a:t>
            </a:r>
          </a:p>
          <a:p>
            <a:pPr lvl="1"/>
            <a:r>
              <a:rPr lang="en-US" dirty="0"/>
              <a:t>A summary of the </a:t>
            </a:r>
            <a:r>
              <a:rPr lang="en-US" dirty="0" smtClean="0"/>
              <a:t>class / method / object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&lt;param&gt;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Describes </a:t>
            </a:r>
            <a:r>
              <a:rPr lang="en-US" dirty="0"/>
              <a:t>one of the parameters for </a:t>
            </a:r>
            <a:r>
              <a:rPr lang="en-US" dirty="0" smtClean="0"/>
              <a:t>a method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&lt;returns&gt;</a:t>
            </a:r>
          </a:p>
          <a:p>
            <a:pPr lvl="1"/>
            <a:r>
              <a:rPr lang="en-US" dirty="0" smtClean="0"/>
              <a:t>A description of the returned value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&lt;remarks&gt;</a:t>
            </a:r>
          </a:p>
          <a:p>
            <a:pPr lvl="1"/>
            <a:r>
              <a:rPr lang="en-US" dirty="0" smtClean="0"/>
              <a:t>Additional information (remarks)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971800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&lt;param name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="name"&gt;</a:t>
            </a:r>
            <a:r>
              <a:rPr lang="en-US" sz="2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description&lt;/param&gt;</a:t>
            </a:r>
          </a:p>
        </p:txBody>
      </p:sp>
    </p:spTree>
    <p:extLst>
      <p:ext uri="{BB962C8B-B14F-4D97-AF65-F5344CB8AC3E}">
        <p14:creationId xmlns:p14="http://schemas.microsoft.com/office/powerpoint/2010/main" val="32474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42157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&lt;c&gt;</a:t>
            </a:r>
            <a:r>
              <a:rPr lang="en-US" sz="3200" dirty="0" smtClean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&lt;code&gt;</a:t>
            </a:r>
          </a:p>
          <a:p>
            <a:pPr lvl="1"/>
            <a:r>
              <a:rPr lang="en-US" sz="2800" dirty="0" smtClean="0"/>
              <a:t>Gives </a:t>
            </a:r>
            <a:r>
              <a:rPr lang="en-US" sz="2800" dirty="0"/>
              <a:t>you a way to indicate </a:t>
            </a:r>
            <a:r>
              <a:rPr lang="en-US" sz="2800" dirty="0" smtClean="0"/>
              <a:t>code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&lt;see&gt; </a:t>
            </a:r>
            <a:r>
              <a:rPr lang="en-US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seealso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200" dirty="0"/>
              <a:t> </a:t>
            </a:r>
            <a:r>
              <a:rPr lang="en-US" sz="3200" dirty="0" smtClean="0"/>
              <a:t>+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cref</a:t>
            </a:r>
          </a:p>
          <a:p>
            <a:pPr lvl="1"/>
            <a:r>
              <a:rPr lang="en-US" sz="2800" dirty="0" smtClean="0"/>
              <a:t>Code reference</a:t>
            </a:r>
          </a:p>
          <a:p>
            <a:pPr lvl="1"/>
            <a:endParaRPr lang="en-US" sz="2800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&lt;exception&gt;</a:t>
            </a:r>
          </a:p>
          <a:p>
            <a:pPr lvl="1"/>
            <a:r>
              <a:rPr lang="en-US" sz="2800" dirty="0" smtClean="0"/>
              <a:t>Lets </a:t>
            </a:r>
            <a:r>
              <a:rPr lang="en-US" sz="2800" dirty="0"/>
              <a:t>you specify which exceptions can be </a:t>
            </a:r>
            <a:r>
              <a:rPr lang="en-US" sz="2800" dirty="0" smtClean="0"/>
              <a:t>thrown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All tags</a:t>
            </a:r>
            <a:r>
              <a:rPr lang="en-US" sz="3200" dirty="0"/>
              <a:t>: </a:t>
            </a:r>
            <a:r>
              <a:rPr lang="en-US" sz="3200" dirty="0">
                <a:hlinkClick r:id="rId2"/>
              </a:rPr>
              <a:t>http://msdn.microsoft.com/en-us/library/5ast78ax.aspx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758" y="3162303"/>
            <a:ext cx="10332131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="GetConfigurationSettings"/&gt;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26756" y="5310588"/>
            <a:ext cx="10332131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&lt;exception cref</a:t>
            </a: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="type"&gt;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description&lt;/exception&gt;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6757" y="3788318"/>
            <a:ext cx="10332131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&lt;seealso cref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="TestClass.Main"/&gt;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8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smtClean="0"/>
              <a:t>Documentation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35382"/>
            <a:ext cx="10563648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GetZero method.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Always returns zero.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&lt;example&gt;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sample shows how to call the &lt;see cref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="GetZero"/&gt;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method.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TestClass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GetZero();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&lt;/example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GetZero()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222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will use the XML documentation for autocomplete</a:t>
            </a:r>
          </a:p>
          <a:p>
            <a:pPr lvl="1"/>
            <a:r>
              <a:rPr lang="en-US" dirty="0" smtClean="0"/>
              <a:t>Automatically, just use XML docs</a:t>
            </a:r>
          </a:p>
          <a:p>
            <a:r>
              <a:rPr lang="en-US" dirty="0" smtClean="0"/>
              <a:t>Compiling the XML documentation:</a:t>
            </a:r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/doc </a:t>
            </a:r>
            <a:r>
              <a:rPr lang="en-US" dirty="0" smtClean="0"/>
              <a:t>the code to extract the XML doc into an external XML file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Sandcastle</a:t>
            </a:r>
            <a:r>
              <a:rPr lang="en-US" dirty="0" smtClean="0"/>
              <a:t> or other tool to generate CHM / PDF / HTML / other MSDN-style documentation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>
                <a:hlinkClick r:id="rId3"/>
              </a:rPr>
              <a:t>http://www.ewoodruff.us/shfbdocs/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098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WDaDuF-55Ts/UEeR4724BXI/AAAAAAAAA-A/yEgGwYCJ-3w/s1600/d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71" y="1533524"/>
            <a:ext cx="5053284" cy="2733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199200"/>
            <a:ext cx="10563648" cy="820600"/>
          </a:xfrm>
        </p:spPr>
        <p:txBody>
          <a:bodyPr/>
          <a:lstStyle/>
          <a:p>
            <a:r>
              <a:rPr lang="en-US" dirty="0" smtClean="0"/>
              <a:t>Demo: C# XML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Code Documentation </a:t>
            </a:r>
            <a:r>
              <a:rPr lang="en-US" smtClean="0"/>
              <a:t>and 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Writing Comments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Commenting Guidelines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Make sure comments explain the code clearly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Make sure comments </a:t>
            </a:r>
            <a:r>
              <a:rPr lang="en-US" dirty="0" smtClean="0"/>
              <a:t>don't </a:t>
            </a:r>
            <a:r>
              <a:rPr lang="en-US" dirty="0" smtClean="0"/>
              <a:t>repeat the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Self-documenting </a:t>
            </a:r>
            <a:r>
              <a:rPr lang="en-US" dirty="0" smtClean="0"/>
              <a:t>Code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Self-documenting code is not an excuse to skip</a:t>
            </a:r>
            <a:br>
              <a:rPr lang="en-US" dirty="0" smtClean="0"/>
            </a:br>
            <a:r>
              <a:rPr lang="en-US" dirty="0" smtClean="0"/>
              <a:t>writing comments where needed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XML 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295400"/>
            <a:ext cx="3124425" cy="23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Documentation and Comments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1536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 smtClean="0"/>
              <a:t>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information</a:t>
            </a:r>
          </a:p>
          <a:p>
            <a:pPr lvl="1"/>
            <a:r>
              <a:rPr lang="en-US" dirty="0" smtClean="0"/>
              <a:t>Both inside the source-code and outside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At a higher level than the code</a:t>
            </a:r>
          </a:p>
          <a:p>
            <a:pPr lvl="1"/>
            <a:r>
              <a:rPr lang="en-US" dirty="0" smtClean="0"/>
              <a:t>Problem definition, requirements</a:t>
            </a:r>
            <a:r>
              <a:rPr lang="en-US" dirty="0"/>
              <a:t>, </a:t>
            </a:r>
            <a:r>
              <a:rPr lang="en-US" dirty="0" smtClean="0"/>
              <a:t>architecture, design, project plans, </a:t>
            </a:r>
            <a:r>
              <a:rPr lang="en-US" smtClean="0"/>
              <a:t>test plans, </a:t>
            </a:r>
            <a:r>
              <a:rPr lang="en-US" dirty="0" smtClean="0"/>
              <a:t>etc.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documentation</a:t>
            </a:r>
          </a:p>
          <a:p>
            <a:pPr lvl="1"/>
            <a:r>
              <a:rPr lang="en-US" dirty="0" smtClean="0"/>
              <a:t>Lower-level – explains a class, method </a:t>
            </a:r>
            <a:br>
              <a:rPr lang="en-US" dirty="0" smtClean="0"/>
            </a:br>
            <a:r>
              <a:rPr lang="en-US" dirty="0" smtClean="0"/>
              <a:t>or a piece of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Project Documentation?</a:t>
            </a:r>
            <a:endParaRPr lang="en-US" sz="3800" dirty="0"/>
          </a:p>
        </p:txBody>
      </p:sp>
      <p:pic>
        <p:nvPicPr>
          <p:cNvPr id="1026" name="Picture 2" descr="documentation, produc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382006"/>
            <a:ext cx="2792599" cy="20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contributor to code-level documentation</a:t>
            </a:r>
          </a:p>
          <a:p>
            <a:pPr lvl="1"/>
            <a:r>
              <a:rPr lang="en-US" dirty="0" smtClean="0"/>
              <a:t>Program structure</a:t>
            </a:r>
          </a:p>
          <a:p>
            <a:pPr lvl="1"/>
            <a:r>
              <a:rPr lang="en-US" dirty="0" smtClean="0"/>
              <a:t>Straightforward</a:t>
            </a:r>
            <a:r>
              <a:rPr lang="en-US" dirty="0"/>
              <a:t>, </a:t>
            </a:r>
            <a:r>
              <a:rPr lang="en-US" dirty="0" smtClean="0"/>
              <a:t>easy to read and understand code</a:t>
            </a:r>
          </a:p>
          <a:p>
            <a:pPr lvl="1"/>
            <a:r>
              <a:rPr lang="en-US" dirty="0" smtClean="0"/>
              <a:t>Good naming approach</a:t>
            </a:r>
          </a:p>
          <a:p>
            <a:pPr lvl="1"/>
            <a:r>
              <a:rPr lang="en-US" dirty="0" smtClean="0"/>
              <a:t>Clear layout and formatting</a:t>
            </a:r>
          </a:p>
          <a:p>
            <a:pPr lvl="1"/>
            <a:r>
              <a:rPr lang="en-US" dirty="0" smtClean="0"/>
              <a:t>Clear abstractions</a:t>
            </a:r>
          </a:p>
          <a:p>
            <a:pPr lvl="1"/>
            <a:r>
              <a:rPr lang="en-US" dirty="0" smtClean="0"/>
              <a:t>Minimized complexity</a:t>
            </a:r>
          </a:p>
          <a:p>
            <a:pPr lvl="1"/>
            <a:r>
              <a:rPr lang="en-US" dirty="0"/>
              <a:t>Loose coupling and strong </a:t>
            </a:r>
            <a:r>
              <a:rPr lang="en-US" dirty="0" smtClean="0"/>
              <a:t>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pic>
        <p:nvPicPr>
          <p:cNvPr id="2050" name="Picture 2" descr="screen, style, styling, wallpaper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9589" y="3276600"/>
            <a:ext cx="3758221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997090"/>
            <a:ext cx="1117309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list of integers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a loop from start to end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Declare boolean variable, initially true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bool prime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loop from 2 to sqrt(num)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div = 2; div &lt;= Math.Sqrt(num); div++)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// Check if div divides num with no remainder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We found a divider -&gt; the number is not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prime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Exit from the loop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1129" y="61722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06872"/>
            <a:ext cx="1822349" cy="168872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9200"/>
            <a:ext cx="10766795" cy="40216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Continue with the next loop value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Check if the number is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(prime)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the number to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Return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1477407"/>
            <a:ext cx="1822349" cy="1752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316321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primesList = new List&lt;int&gt;();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 = start; num &lt;= end; num++)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IsPrime(num);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(isPrime)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primesList.Add(num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primesList;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4029" y="5802868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88118" y="3856383"/>
            <a:ext cx="4164515" cy="896699"/>
          </a:xfrm>
          <a:prstGeom prst="wedgeRoundRectCallout">
            <a:avLst>
              <a:gd name="adj1" fmla="val -55343"/>
              <a:gd name="adj2" fmla="val -1065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code does not need comments. It is self-explainatory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166" y="1469571"/>
            <a:ext cx="1552622" cy="142603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295401"/>
            <a:ext cx="10766795" cy="5234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maxDivider = Math.Sqrt(num);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div = 2; div &lt;= maxDivider; div++)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% div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found a divider -&gt; the number is not prime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false;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1115895"/>
            <a:ext cx="3352800" cy="1293971"/>
          </a:xfrm>
          <a:prstGeom prst="wedgeRoundRectCallout">
            <a:avLst>
              <a:gd name="adj1" fmla="val -65550"/>
              <a:gd name="adj2" fmla="val -21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methods have good names and are easy to read and understand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46455" y="4800600"/>
            <a:ext cx="4471220" cy="896699"/>
          </a:xfrm>
          <a:prstGeom prst="wedgeRoundRectCallout">
            <a:avLst>
              <a:gd name="adj1" fmla="val -39601"/>
              <a:gd name="adj2" fmla="val -950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comment explains non-obvious details. It does not repeat the code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2589373"/>
            <a:ext cx="1552622" cy="148104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2340</Words>
  <Application>Microsoft Office PowerPoint</Application>
  <PresentationFormat>Custom</PresentationFormat>
  <Paragraphs>466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Code Documentation and Comments</vt:lpstr>
      <vt:lpstr>Table of Contents</vt:lpstr>
      <vt:lpstr>Comments and Code Documentation</vt:lpstr>
      <vt:lpstr>What is Project Documentation?</vt:lpstr>
      <vt:lpstr>Programming Style</vt:lpstr>
      <vt:lpstr>Bad Comments – Example</vt:lpstr>
      <vt:lpstr>Bad Comments – Example (2)</vt:lpstr>
      <vt:lpstr>Self-Documenting Code – Example</vt:lpstr>
      <vt:lpstr>Self-Documenting Code – Example (2)</vt:lpstr>
      <vt:lpstr>Bad Programming Style – Example</vt:lpstr>
      <vt:lpstr>Good Programming Style – Example</vt:lpstr>
      <vt:lpstr>Self-Documenting Code</vt:lpstr>
      <vt:lpstr>Self-Documenting Code Checklist</vt:lpstr>
      <vt:lpstr>Self-Documenting Code Checklist (2)</vt:lpstr>
      <vt:lpstr>Self-Documenting Code Checklist (3)</vt:lpstr>
      <vt:lpstr>To Comment or Not to Comment?</vt:lpstr>
      <vt:lpstr>Effective Comments</vt:lpstr>
      <vt:lpstr>Effective Comments – Mistakes</vt:lpstr>
      <vt:lpstr>Effective Comments – Mistakes (2)</vt:lpstr>
      <vt:lpstr>Effective Comments – Mistakes (3)</vt:lpstr>
      <vt:lpstr>Key Points for Effective Comments</vt:lpstr>
      <vt:lpstr>Key Points for Effective Comments (2)</vt:lpstr>
      <vt:lpstr>Key Points for Effective Comments (3)</vt:lpstr>
      <vt:lpstr>Key Points for Effective Comments (4)</vt:lpstr>
      <vt:lpstr>Guidelines for Effective Comments (5)</vt:lpstr>
      <vt:lpstr>Guidelines for Higher-Level Documentation </vt:lpstr>
      <vt:lpstr>Documentation Excuses and Pitfalls</vt:lpstr>
      <vt:lpstr>C# XML Documentation</vt:lpstr>
      <vt:lpstr>C# XML Documentation</vt:lpstr>
      <vt:lpstr>XML Documentation Tags</vt:lpstr>
      <vt:lpstr>XML Documentation Tags (2)</vt:lpstr>
      <vt:lpstr>XML Documentation Example</vt:lpstr>
      <vt:lpstr>C# XML Documentation</vt:lpstr>
      <vt:lpstr>Demo: C# XML Documentation</vt:lpstr>
      <vt:lpstr>Code Documentation and Comments</vt:lpstr>
      <vt:lpstr>Summary</vt:lpstr>
      <vt:lpstr>Code Documentation and Comments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2016-01-04T12:00:44Z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